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71" r:id="rId9"/>
    <p:sldId id="269" r:id="rId10"/>
    <p:sldId id="262" r:id="rId11"/>
    <p:sldId id="270" r:id="rId12"/>
    <p:sldId id="265" r:id="rId13"/>
    <p:sldId id="266" r:id="rId14"/>
    <p:sldId id="267" r:id="rId15"/>
    <p:sldId id="277" r:id="rId16"/>
    <p:sldId id="263" r:id="rId17"/>
    <p:sldId id="268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300" r:id="rId43"/>
    <p:sldId id="297" r:id="rId44"/>
    <p:sldId id="298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28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C903-B1DF-4948-BF04-B1CF214C266D}" type="datetimeFigureOut">
              <a:rPr lang="en-US" smtClean="0"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67385-1072-3F44-9E6F-3412B2F23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99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C903-B1DF-4948-BF04-B1CF214C266D}" type="datetimeFigureOut">
              <a:rPr lang="en-US" smtClean="0"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67385-1072-3F44-9E6F-3412B2F23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89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C903-B1DF-4948-BF04-B1CF214C266D}" type="datetimeFigureOut">
              <a:rPr lang="en-US" smtClean="0"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67385-1072-3F44-9E6F-3412B2F23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49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C903-B1DF-4948-BF04-B1CF214C266D}" type="datetimeFigureOut">
              <a:rPr lang="en-US" smtClean="0"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67385-1072-3F44-9E6F-3412B2F23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52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C903-B1DF-4948-BF04-B1CF214C266D}" type="datetimeFigureOut">
              <a:rPr lang="en-US" smtClean="0"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67385-1072-3F44-9E6F-3412B2F23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C903-B1DF-4948-BF04-B1CF214C266D}" type="datetimeFigureOut">
              <a:rPr lang="en-US" smtClean="0"/>
              <a:t>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67385-1072-3F44-9E6F-3412B2F23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75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C903-B1DF-4948-BF04-B1CF214C266D}" type="datetimeFigureOut">
              <a:rPr lang="en-US" smtClean="0"/>
              <a:t>1/25/16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67385-1072-3F44-9E6F-3412B2F23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6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C903-B1DF-4948-BF04-B1CF214C266D}" type="datetimeFigureOut">
              <a:rPr lang="en-US" smtClean="0"/>
              <a:t>1/25/16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67385-1072-3F44-9E6F-3412B2F23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6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C903-B1DF-4948-BF04-B1CF214C266D}" type="datetimeFigureOut">
              <a:rPr lang="en-US" smtClean="0"/>
              <a:t>1/25/16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67385-1072-3F44-9E6F-3412B2F23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8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C903-B1DF-4948-BF04-B1CF214C266D}" type="datetimeFigureOut">
              <a:rPr lang="en-US" smtClean="0"/>
              <a:t>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67385-1072-3F44-9E6F-3412B2F23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1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C903-B1DF-4948-BF04-B1CF214C266D}" type="datetimeFigureOut">
              <a:rPr lang="en-US" smtClean="0"/>
              <a:t>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67385-1072-3F44-9E6F-3412B2F23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57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1C903-B1DF-4948-BF04-B1CF214C266D}" type="datetimeFigureOut">
              <a:rPr lang="en-US" smtClean="0"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67385-1072-3F44-9E6F-3412B2F23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2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Meiosis 1.0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51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Mitosis happens in all cells except reproductive cells.</a:t>
            </a:r>
          </a:p>
          <a:p>
            <a:endParaRPr lang="en-US" dirty="0"/>
          </a:p>
          <a:p>
            <a:r>
              <a:rPr lang="en-US" dirty="0" smtClean="0"/>
              <a:t>All cells except reproductive cells=</a:t>
            </a:r>
            <a:r>
              <a:rPr lang="en-US" b="1" dirty="0" smtClean="0"/>
              <a:t>Somatic cells</a:t>
            </a:r>
          </a:p>
          <a:p>
            <a:endParaRPr lang="en-US" b="1" dirty="0" smtClean="0"/>
          </a:p>
          <a:p>
            <a:r>
              <a:rPr lang="en-US" dirty="0" smtClean="0"/>
              <a:t>Reproductive cells= </a:t>
            </a:r>
            <a:r>
              <a:rPr lang="en-US" b="1" dirty="0" smtClean="0"/>
              <a:t>Gametes </a:t>
            </a:r>
            <a:r>
              <a:rPr lang="en-US" dirty="0" smtClean="0"/>
              <a:t>sperm, egg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666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3953" r="-33953"/>
          <a:stretch>
            <a:fillRect/>
          </a:stretch>
        </p:blipFill>
        <p:spPr>
          <a:xfrm>
            <a:off x="-525189" y="1417638"/>
            <a:ext cx="10202864" cy="5611182"/>
          </a:xfrm>
        </p:spPr>
      </p:pic>
    </p:spTree>
    <p:extLst>
      <p:ext uri="{BB962C8B-B14F-4D97-AF65-F5344CB8AC3E}">
        <p14:creationId xmlns:p14="http://schemas.microsoft.com/office/powerpoint/2010/main" val="2124150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Homologous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Homologous Chromosomes- Chromosomes that are similar in size, shape, and genetic content.</a:t>
            </a:r>
            <a:endParaRPr lang="en-US" dirty="0"/>
          </a:p>
        </p:txBody>
      </p:sp>
      <p:pic>
        <p:nvPicPr>
          <p:cNvPr id="5" name="Picture 4" descr="Human-Chromosom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626" y="2734868"/>
            <a:ext cx="5425174" cy="412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26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ure_10_01_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863" r="-21863"/>
          <a:stretch>
            <a:fillRect/>
          </a:stretch>
        </p:blipFill>
        <p:spPr>
          <a:xfrm>
            <a:off x="-1134619" y="492257"/>
            <a:ext cx="11139257" cy="6126162"/>
          </a:xfrm>
        </p:spPr>
      </p:pic>
    </p:spTree>
    <p:extLst>
      <p:ext uri="{BB962C8B-B14F-4D97-AF65-F5344CB8AC3E}">
        <p14:creationId xmlns:p14="http://schemas.microsoft.com/office/powerpoint/2010/main" val="2354779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7838" r="-47838"/>
          <a:stretch>
            <a:fillRect/>
          </a:stretch>
        </p:blipFill>
        <p:spPr>
          <a:xfrm>
            <a:off x="-1833802" y="228717"/>
            <a:ext cx="12054086" cy="6629283"/>
          </a:xfrm>
        </p:spPr>
      </p:pic>
    </p:spTree>
    <p:extLst>
      <p:ext uri="{BB962C8B-B14F-4D97-AF65-F5344CB8AC3E}">
        <p14:creationId xmlns:p14="http://schemas.microsoft.com/office/powerpoint/2010/main" val="806141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Replication (S Phase)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83349"/>
            <a:ext cx="76200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24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Homologous Chromosomes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4988" r="-49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0505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 Replication (S phase)=92 chromatids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282" r="-2282"/>
          <a:stretch>
            <a:fillRect/>
          </a:stretch>
        </p:blipFill>
        <p:spPr>
          <a:xfrm>
            <a:off x="-232976" y="1701025"/>
            <a:ext cx="9376976" cy="5156976"/>
          </a:xfrm>
        </p:spPr>
      </p:pic>
    </p:spTree>
    <p:extLst>
      <p:ext uri="{BB962C8B-B14F-4D97-AF65-F5344CB8AC3E}">
        <p14:creationId xmlns:p14="http://schemas.microsoft.com/office/powerpoint/2010/main" val="2198738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Somatic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Somatic Cell are Diploid(2n)= 46 chromosomes. 23 from Mom: 23 from Dad</a:t>
            </a:r>
            <a:endParaRPr lang="en-US" dirty="0"/>
          </a:p>
        </p:txBody>
      </p:sp>
      <p:pic>
        <p:nvPicPr>
          <p:cNvPr id="4" name="Picture 3" descr="Human-Chromosom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49" y="2676888"/>
            <a:ext cx="5501462" cy="418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56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sex cells are Haploid(n)have only 23 chromosomes.</a:t>
            </a:r>
          </a:p>
          <a:p>
            <a:pPr marL="0" indent="0">
              <a:buNone/>
            </a:pPr>
            <a:r>
              <a:rPr lang="en-US" dirty="0" smtClean="0"/>
              <a:t>Sperm cell-23 Chromosomes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Egg cell- 23 chromosomes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Sperm+Egg</a:t>
            </a:r>
            <a:r>
              <a:rPr lang="en-US" dirty="0" smtClean="0"/>
              <a:t>= 46 Chromosomes…..You and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664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Mitosis Review</a:t>
            </a:r>
          </a:p>
          <a:p>
            <a:endParaRPr lang="en-US" dirty="0"/>
          </a:p>
          <a:p>
            <a:r>
              <a:rPr lang="en-US" dirty="0" smtClean="0"/>
              <a:t>Meiosis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6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Haploid Sperm Cell=23 Chromosomes</a:t>
            </a:r>
          </a:p>
          <a:p>
            <a:r>
              <a:rPr lang="en-US" dirty="0" smtClean="0"/>
              <a:t>Haploid Egg Cell=23 Chromosomes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err="1" smtClean="0"/>
              <a:t>n+n</a:t>
            </a:r>
            <a:r>
              <a:rPr lang="en-US" dirty="0" smtClean="0"/>
              <a:t>= 2n</a:t>
            </a:r>
          </a:p>
          <a:p>
            <a:pPr marL="0" indent="0" algn="ctr">
              <a:buNone/>
            </a:pPr>
            <a:r>
              <a:rPr lang="en-US" dirty="0" err="1" smtClean="0"/>
              <a:t>Haploid+Haploid</a:t>
            </a:r>
            <a:r>
              <a:rPr lang="en-US" dirty="0" smtClean="0"/>
              <a:t>=Diploid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284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 sperm and an egg meet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Sperm(n) + Egg(n)= ZYGOTE(2n)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Zygote-a fertilized egg cell, the first cell of a new individual.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7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 Cell is a Zygote…Weird</a:t>
            </a:r>
            <a:endParaRPr lang="en-US" dirty="0"/>
          </a:p>
        </p:txBody>
      </p:sp>
      <p:pic>
        <p:nvPicPr>
          <p:cNvPr id="4" name="Content Placeholder 3" descr="chromosomes-4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33" r="-148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6959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Zygote Formation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7027" b="-17027"/>
          <a:stretch>
            <a:fillRect/>
          </a:stretch>
        </p:blipFill>
        <p:spPr>
          <a:xfrm>
            <a:off x="160907" y="1600200"/>
            <a:ext cx="8983093" cy="4940355"/>
          </a:xfrm>
        </p:spPr>
      </p:pic>
    </p:spTree>
    <p:extLst>
      <p:ext uri="{BB962C8B-B14F-4D97-AF65-F5344CB8AC3E}">
        <p14:creationId xmlns:p14="http://schemas.microsoft.com/office/powerpoint/2010/main" val="1707988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Pg. 121 Blue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517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Autosomes vs. Sex Chromosomes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4940" r="-14940"/>
          <a:stretch>
            <a:fillRect/>
          </a:stretch>
        </p:blipFill>
        <p:spPr>
          <a:xfrm>
            <a:off x="-675794" y="1152388"/>
            <a:ext cx="10044426" cy="5524048"/>
          </a:xfrm>
        </p:spPr>
      </p:pic>
    </p:spTree>
    <p:extLst>
      <p:ext uri="{BB962C8B-B14F-4D97-AF65-F5344CB8AC3E}">
        <p14:creationId xmlns:p14="http://schemas.microsoft.com/office/powerpoint/2010/main" val="458021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Autosomes vs. Sex 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Autosomes- 22 pairs(44 total chromosomes) contain genes that code for everything </a:t>
            </a:r>
            <a:r>
              <a:rPr lang="en-US" b="1" dirty="0" smtClean="0"/>
              <a:t>except SEX </a:t>
            </a:r>
            <a:r>
              <a:rPr lang="en-US" dirty="0" smtClean="0"/>
              <a:t>of the person.</a:t>
            </a:r>
          </a:p>
          <a:p>
            <a:endParaRPr lang="en-US" dirty="0"/>
          </a:p>
          <a:p>
            <a:r>
              <a:rPr lang="en-US" dirty="0" smtClean="0"/>
              <a:t> Sex Chromosomes- 1 pair(2 total chromosomes)  contain genes that code only for Sex of the person (male or female).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17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 of the Child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Dad- X  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Mom- X  X</a:t>
            </a:r>
          </a:p>
          <a:p>
            <a:endParaRPr lang="en-US" dirty="0"/>
          </a:p>
          <a:p>
            <a:r>
              <a:rPr lang="en-US" dirty="0" smtClean="0"/>
              <a:t>Mom (X)     &amp;      Dad (X)……..XX=Girl</a:t>
            </a:r>
          </a:p>
          <a:p>
            <a:r>
              <a:rPr lang="en-US" dirty="0" smtClean="0"/>
              <a:t>Mom (X)     &amp;      Dad(Y)………XY=Boy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301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Karyotype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Karyotype- Array of chromosomes from Largest to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Smallest.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417" y="2401798"/>
            <a:ext cx="44450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62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Anything Odd?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590" b="35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2788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566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Interphase</a:t>
            </a:r>
            <a:r>
              <a:rPr lang="en-US" dirty="0" smtClean="0"/>
              <a:t>- Cell Grows and DNA Replicates</a:t>
            </a:r>
          </a:p>
          <a:p>
            <a:pPr marL="0" indent="0">
              <a:buNone/>
            </a:pPr>
            <a:r>
              <a:rPr lang="en-US" dirty="0" smtClean="0"/>
              <a:t>G1- Cell makes proteins and gets bigger.</a:t>
            </a:r>
          </a:p>
          <a:p>
            <a:pPr marL="0" indent="0">
              <a:buNone/>
            </a:pPr>
            <a:r>
              <a:rPr lang="en-US" dirty="0" smtClean="0"/>
              <a:t>S- DNA Replicates</a:t>
            </a:r>
          </a:p>
          <a:p>
            <a:pPr marL="0" indent="0">
              <a:buNone/>
            </a:pPr>
            <a:r>
              <a:rPr lang="en-US" dirty="0" smtClean="0"/>
              <a:t>G2- Cell continues to grow, organelles duplicate.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69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Trisomy 21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2738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Trisomy 21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2276" r="-3227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450340" y="6126162"/>
            <a:ext cx="4073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AKA- Down Syndrome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8679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John Langdon Down (1866)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140" r="-11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64296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vs. 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Sexual Reproduction- Combining genetic material from two parents.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72" y="2830554"/>
            <a:ext cx="7242819" cy="402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149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vs. 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Asexual Reproduction- produces offspring genetically identical to one parent.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				*Cloning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8450"/>
            <a:ext cx="5486999" cy="41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83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Prokaryotic Cells(Bacterial) Binary Fission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86" y="2288572"/>
            <a:ext cx="3617464" cy="456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866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Star-Fish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175" y="3268663"/>
            <a:ext cx="61722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448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 Examples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4587" r="-54587"/>
          <a:stretch>
            <a:fillRect/>
          </a:stretch>
        </p:blipFill>
        <p:spPr>
          <a:xfrm>
            <a:off x="-2049540" y="1149989"/>
            <a:ext cx="9658109" cy="5311588"/>
          </a:xfrm>
        </p:spPr>
      </p:pic>
      <p:sp>
        <p:nvSpPr>
          <p:cNvPr id="5" name="TextBox 4"/>
          <p:cNvSpPr txBox="1"/>
          <p:nvPr/>
        </p:nvSpPr>
        <p:spPr>
          <a:xfrm>
            <a:off x="7763265" y="172498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9233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Asexual Reproduction Advantages/Disadvantages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Advantages</a:t>
            </a:r>
          </a:p>
          <a:p>
            <a:pPr marL="0" indent="0">
              <a:buNone/>
            </a:pPr>
            <a:r>
              <a:rPr lang="en-US" dirty="0" smtClean="0"/>
              <a:t>1.One parent(rapid reproduction).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Disadvantages</a:t>
            </a:r>
          </a:p>
          <a:p>
            <a:pPr marL="514350" indent="-514350">
              <a:buAutoNum type="arabicPeriod"/>
            </a:pPr>
            <a:r>
              <a:rPr lang="en-US" dirty="0" smtClean="0"/>
              <a:t>No genetic variation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Evolve slowly </a:t>
            </a:r>
          </a:p>
        </p:txBody>
      </p:sp>
    </p:spTree>
    <p:extLst>
      <p:ext uri="{BB962C8B-B14F-4D97-AF65-F5344CB8AC3E}">
        <p14:creationId xmlns:p14="http://schemas.microsoft.com/office/powerpoint/2010/main" val="22541330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Sexual Reproduction Advantages/Disadvantages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Advantages</a:t>
            </a:r>
          </a:p>
          <a:p>
            <a:pPr marL="0" indent="0">
              <a:buNone/>
            </a:pPr>
            <a:r>
              <a:rPr lang="en-US" dirty="0" smtClean="0"/>
              <a:t>1.Unique combination of genes inherited</a:t>
            </a:r>
          </a:p>
          <a:p>
            <a:pPr marL="0" indent="0">
              <a:buNone/>
            </a:pPr>
            <a:r>
              <a:rPr lang="en-US" dirty="0" smtClean="0"/>
              <a:t>2. Results in greater genetic variation</a:t>
            </a:r>
          </a:p>
          <a:p>
            <a:pPr marL="0" indent="0">
              <a:buNone/>
            </a:pPr>
            <a:r>
              <a:rPr lang="en-US" dirty="0" smtClean="0"/>
              <a:t>3. Faster evolutionary processes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Disadvantages</a:t>
            </a:r>
          </a:p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smtClean="0"/>
              <a:t>Slower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147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63727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Mitotic Phase- </a:t>
            </a:r>
            <a:r>
              <a:rPr lang="en-US" dirty="0" smtClean="0"/>
              <a:t>Mitosis &amp; Cytokinesis</a:t>
            </a:r>
            <a:endParaRPr lang="en-US" b="1" u="sng" dirty="0" smtClean="0"/>
          </a:p>
          <a:p>
            <a:pPr marL="0" indent="0">
              <a:buNone/>
            </a:pPr>
            <a:r>
              <a:rPr lang="en-US" dirty="0" smtClean="0"/>
              <a:t>Prophase- Nucleus membrane dissolves, spindle </a:t>
            </a:r>
          </a:p>
          <a:p>
            <a:pPr marL="0" indent="0">
              <a:buNone/>
            </a:pPr>
            <a:r>
              <a:rPr lang="en-US" dirty="0" smtClean="0"/>
              <a:t>Metaphase-Chromosomes line up, spindles attach</a:t>
            </a:r>
          </a:p>
          <a:p>
            <a:pPr marL="0" indent="0">
              <a:buNone/>
            </a:pPr>
            <a:r>
              <a:rPr lang="en-US" dirty="0" smtClean="0"/>
              <a:t>Anaphase-Spindles rip chromosomes apart</a:t>
            </a:r>
          </a:p>
          <a:p>
            <a:pPr marL="0" indent="0">
              <a:buNone/>
            </a:pPr>
            <a:r>
              <a:rPr lang="en-US" dirty="0" err="1" smtClean="0"/>
              <a:t>Telophase</a:t>
            </a:r>
            <a:r>
              <a:rPr lang="en-US" dirty="0" smtClean="0"/>
              <a:t>-Nucleus reforms, spindles dissolve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Cytokinesis-cytoplasm divides making two identical 				  cells.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020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Meiosis- special type of cell division that produces gametes.</a:t>
            </a:r>
          </a:p>
          <a:p>
            <a:r>
              <a:rPr lang="en-US" dirty="0" smtClean="0"/>
              <a:t>Egg</a:t>
            </a:r>
          </a:p>
          <a:p>
            <a:r>
              <a:rPr lang="en-US" dirty="0" smtClean="0"/>
              <a:t>Sperm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967" y="2641864"/>
            <a:ext cx="6802033" cy="42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500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Meiosis- two rounds of cell division without DNA replication.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Rule #1- When gametes are produced, number of chromosomes must be reduced by half.</a:t>
            </a:r>
          </a:p>
          <a:p>
            <a:pPr marL="0" indent="0">
              <a:buNone/>
            </a:pPr>
            <a:r>
              <a:rPr lang="en-US" dirty="0" smtClean="0"/>
              <a:t>Rule #2-Gametes end with 23 chromosomes, not 23 pairs.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713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283" y="1600200"/>
            <a:ext cx="9011718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Start:</a:t>
            </a:r>
            <a:r>
              <a:rPr lang="en-US" dirty="0" smtClean="0"/>
              <a:t> - Diploid Cell(46 Chromosomes)</a:t>
            </a:r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r>
              <a:rPr lang="en-US" b="1" u="sng" dirty="0" smtClean="0"/>
              <a:t>Interphase</a:t>
            </a:r>
            <a:r>
              <a:rPr lang="en-US" dirty="0" smtClean="0"/>
              <a:t>-Cell Grows, Copies it’s DNA into 92 chromosomes </a:t>
            </a:r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r>
              <a:rPr lang="en-US" b="1" u="sng" dirty="0" smtClean="0"/>
              <a:t>Meiosis I</a:t>
            </a:r>
            <a:r>
              <a:rPr lang="en-US" dirty="0" smtClean="0"/>
              <a:t>- Crossing over, Homologous Recombination occur</a:t>
            </a:r>
          </a:p>
          <a:p>
            <a:pPr marL="0" indent="0">
              <a:buNone/>
            </a:pPr>
            <a:r>
              <a:rPr lang="en-US" dirty="0" smtClean="0"/>
              <a:t>                    Separate into two diploid cells.</a:t>
            </a:r>
            <a:endParaRPr lang="en-US" b="1" u="sng" dirty="0" smtClean="0"/>
          </a:p>
          <a:p>
            <a:pPr marL="0" indent="0">
              <a:buNone/>
            </a:pPr>
            <a:r>
              <a:rPr lang="en-US" b="1" u="sng" dirty="0" smtClean="0"/>
              <a:t>Meiosis II</a:t>
            </a:r>
            <a:r>
              <a:rPr lang="en-US" dirty="0" smtClean="0"/>
              <a:t>-Two </a:t>
            </a:r>
            <a:r>
              <a:rPr lang="en-US" smtClean="0"/>
              <a:t>Diploid Cells </a:t>
            </a:r>
            <a:endParaRPr lang="en-US" dirty="0" smtClean="0"/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r>
              <a:rPr lang="en-US" b="1" u="sng" dirty="0" smtClean="0"/>
              <a:t>Result</a:t>
            </a:r>
            <a:r>
              <a:rPr lang="en-US" dirty="0" smtClean="0"/>
              <a:t>-</a:t>
            </a:r>
            <a:endParaRPr lang="en-US" b="1" u="sng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011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Creates Genetic Variation</a:t>
            </a:r>
          </a:p>
          <a:p>
            <a:r>
              <a:rPr lang="en-US" dirty="0" smtClean="0"/>
              <a:t>2. Make Haploid(n)  gametes.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0144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&amp; Result of 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Stage 1- Meiosis 1</a:t>
            </a:r>
          </a:p>
          <a:p>
            <a:pPr marL="0" indent="0">
              <a:buNone/>
            </a:pPr>
            <a:r>
              <a:rPr lang="en-US" dirty="0" smtClean="0"/>
              <a:t>Stage 2- Meiosis 2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Start: 1 Diploid(2n) </a:t>
            </a:r>
            <a:r>
              <a:rPr lang="en-US" dirty="0"/>
              <a:t>c</a:t>
            </a:r>
            <a:r>
              <a:rPr lang="en-US" dirty="0" smtClean="0"/>
              <a:t>ell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divide into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Result: 4 Haploid(n) cells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700" y="2724788"/>
            <a:ext cx="45593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78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-4684" b="-4684"/>
          <a:stretch>
            <a:fillRect/>
          </a:stretch>
        </p:blipFill>
        <p:spPr>
          <a:xfrm>
            <a:off x="34732" y="1848253"/>
            <a:ext cx="9109268" cy="5009747"/>
          </a:xfrm>
        </p:spPr>
      </p:pic>
      <p:sp>
        <p:nvSpPr>
          <p:cNvPr id="9" name="TextBox 8"/>
          <p:cNvSpPr txBox="1"/>
          <p:nvPr/>
        </p:nvSpPr>
        <p:spPr>
          <a:xfrm>
            <a:off x="479214" y="1677066"/>
            <a:ext cx="135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INTERPHASE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02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Cytokinesis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9495" r="-394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1069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41" r="-44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19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543" r="-65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4825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7180" r="-37180"/>
          <a:stretch>
            <a:fillRect/>
          </a:stretch>
        </p:blipFill>
        <p:spPr>
          <a:xfrm>
            <a:off x="-611283" y="442345"/>
            <a:ext cx="10639882" cy="5851525"/>
          </a:xfrm>
        </p:spPr>
      </p:pic>
    </p:spTree>
    <p:extLst>
      <p:ext uri="{BB962C8B-B14F-4D97-AF65-F5344CB8AC3E}">
        <p14:creationId xmlns:p14="http://schemas.microsoft.com/office/powerpoint/2010/main" val="2326245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661</Words>
  <Application>Microsoft Macintosh PowerPoint</Application>
  <PresentationFormat>On-screen Show (4:3)</PresentationFormat>
  <Paragraphs>134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Meiosis 1.0</vt:lpstr>
      <vt:lpstr>PowerPoint Presentation</vt:lpstr>
      <vt:lpstr>Mitosis</vt:lpstr>
      <vt:lpstr>PowerPoint Presentation</vt:lpstr>
      <vt:lpstr>PowerPoint Presentation</vt:lpstr>
      <vt:lpstr>Cytokinesis</vt:lpstr>
      <vt:lpstr>PowerPoint Presentation</vt:lpstr>
      <vt:lpstr>PowerPoint Presentation</vt:lpstr>
      <vt:lpstr>PowerPoint Presentation</vt:lpstr>
      <vt:lpstr>All Cells</vt:lpstr>
      <vt:lpstr>Normal</vt:lpstr>
      <vt:lpstr>Homologous</vt:lpstr>
      <vt:lpstr>PowerPoint Presentation</vt:lpstr>
      <vt:lpstr>PowerPoint Presentation</vt:lpstr>
      <vt:lpstr>At Replication (S Phase)</vt:lpstr>
      <vt:lpstr>Homologous Chromosomes</vt:lpstr>
      <vt:lpstr>At Replication (S phase)=92 chromatids</vt:lpstr>
      <vt:lpstr>Somatic Cells</vt:lpstr>
      <vt:lpstr>Sex Cells</vt:lpstr>
      <vt:lpstr>Other words</vt:lpstr>
      <vt:lpstr>When a sperm and an egg meet</vt:lpstr>
      <vt:lpstr>Baby Cell is a Zygote…Weird</vt:lpstr>
      <vt:lpstr>Zygote Formation</vt:lpstr>
      <vt:lpstr>Pg. 121 Blue Book</vt:lpstr>
      <vt:lpstr>Autosomes vs. Sex Chromosomes</vt:lpstr>
      <vt:lpstr>Autosomes vs. Sex Chromosomes</vt:lpstr>
      <vt:lpstr>Sex of the Child</vt:lpstr>
      <vt:lpstr>Karyotype</vt:lpstr>
      <vt:lpstr>Anything Odd?</vt:lpstr>
      <vt:lpstr>Trisomy 21</vt:lpstr>
      <vt:lpstr>Trisomy 21</vt:lpstr>
      <vt:lpstr>John Langdon Down (1866)</vt:lpstr>
      <vt:lpstr>Asexual vs. Sexual Reproduction</vt:lpstr>
      <vt:lpstr>Asexual vs. Sexual Reproduction</vt:lpstr>
      <vt:lpstr>Asexual Reproduction Examples</vt:lpstr>
      <vt:lpstr>Asexual Reproduction Examples</vt:lpstr>
      <vt:lpstr>Asexual Reproduction Examples</vt:lpstr>
      <vt:lpstr>Asexual Reproduction Advantages/Disadvantages</vt:lpstr>
      <vt:lpstr>Sexual Reproduction Advantages/Disadvantages</vt:lpstr>
      <vt:lpstr>Meiosis</vt:lpstr>
      <vt:lpstr>PowerPoint Presentation</vt:lpstr>
      <vt:lpstr>Meiosis Steps</vt:lpstr>
      <vt:lpstr>Purpose of Meiosis</vt:lpstr>
      <vt:lpstr>Stages &amp; Result of Meiosis</vt:lpstr>
    </vt:vector>
  </TitlesOfParts>
  <Company>STEV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Meiosis 1.0</dc:title>
  <dc:creator>Steven Pollock</dc:creator>
  <cp:lastModifiedBy>Teacher ICSD</cp:lastModifiedBy>
  <cp:revision>35</cp:revision>
  <dcterms:created xsi:type="dcterms:W3CDTF">2016-01-22T03:37:19Z</dcterms:created>
  <dcterms:modified xsi:type="dcterms:W3CDTF">2016-01-25T18:30:19Z</dcterms:modified>
</cp:coreProperties>
</file>